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F84E6C-7D3E-1443-BFB8-07F202061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786FB71-DF34-87FA-7313-595E32DC5C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800806-EF5F-9C5B-7471-FD61D1CC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A471-C840-4C17-88B6-0D7CF5A28746}" type="datetimeFigureOut">
              <a:rPr lang="es-ES" smtClean="0"/>
              <a:t>11/09/2024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753943-D80B-F0A2-A130-6EE43AAEE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A23BBF-EF48-CF07-158C-1857BED52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E2BC-D7CF-4260-A743-F4B79F0C88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179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83C7CD-9076-D53A-2AED-99E090DBD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9C5AD5C-7118-5B05-E5A6-D2097CEDE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82B6DE-F531-1046-2909-C85114A87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A471-C840-4C17-88B6-0D7CF5A28746}" type="datetimeFigureOut">
              <a:rPr lang="es-ES" smtClean="0"/>
              <a:t>11/09/2024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E75E73-96C6-8E4D-7AAF-27AA27DFC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AC05AB-44A4-7971-FF53-73734D98D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E2BC-D7CF-4260-A743-F4B79F0C88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3436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73E2DFE-AFFF-79FD-3131-6312483B2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6C61B9B-682E-AD3A-1279-E48B5664B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467778-8919-3774-57E4-8A5347A96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A471-C840-4C17-88B6-0D7CF5A28746}" type="datetimeFigureOut">
              <a:rPr lang="es-ES" smtClean="0"/>
              <a:t>11/09/2024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9DBC01-FE71-AE0D-81A6-6E0B713EE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F90ADA-7E09-93EF-1F13-46C39E5A8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E2BC-D7CF-4260-A743-F4B79F0C88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610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E94257-0A96-2343-B97C-E637D29BF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CEC258-D345-164E-B92B-505EB5891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FDE0A2-7CD4-21EA-EE57-93B5CF7F5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A471-C840-4C17-88B6-0D7CF5A28746}" type="datetimeFigureOut">
              <a:rPr lang="es-ES" smtClean="0"/>
              <a:t>11/09/2024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831B09-40F6-D91F-D483-BCBD9EAE0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911C6E-D1D5-1D2D-B55C-7F3230F3F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E2BC-D7CF-4260-A743-F4B79F0C88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7035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72A217-C5CC-DB17-FD22-A1EF6EE1B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6A37750-4600-30E0-F860-CA12EC76B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DB3896-0F56-BD50-F46A-998AE57FE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A471-C840-4C17-88B6-0D7CF5A28746}" type="datetimeFigureOut">
              <a:rPr lang="es-ES" smtClean="0"/>
              <a:t>11/09/2024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85966F-41CF-5C36-513F-744DEAF4D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79D1BB-3D51-559B-81D0-A133DD7F9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E2BC-D7CF-4260-A743-F4B79F0C88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83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1BB07-CA4C-5370-DB18-B0AAC6CF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B04DAC-2030-0061-126A-9B2FDD4D8C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A9C793B-C12F-B7BF-995E-614A18F2D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FB18C3-4063-99B0-5E82-F4A584990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A471-C840-4C17-88B6-0D7CF5A28746}" type="datetimeFigureOut">
              <a:rPr lang="es-ES" smtClean="0"/>
              <a:t>11/09/2024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E6B296-285F-6533-7BE5-5782A9E0D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894E7C-744A-39B6-242E-46C658CD3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E2BC-D7CF-4260-A743-F4B79F0C88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691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BA7BC1-FCAB-F9A0-BD78-9DE05D28C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E12EB2-2FD2-1EEE-6FE9-E44EA3149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9966DFF-F36E-E8B4-493B-BEEB9ABF4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71876F2-ACB6-1AB3-59E8-B5A1F45782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9850923-D44F-E3C8-A587-F99A07D73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1287142-264A-B433-DEEB-8740B508C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A471-C840-4C17-88B6-0D7CF5A28746}" type="datetimeFigureOut">
              <a:rPr lang="es-ES" smtClean="0"/>
              <a:t>11/09/2024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82DDD07-EEBE-FA8A-8F84-D144DA632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C9E6003-0B0E-D383-0633-A73D2C668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E2BC-D7CF-4260-A743-F4B79F0C88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1688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410B6F-0BC1-F2E8-4C07-D05EA2EFD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292C958-3921-E73A-B81D-5E6A0A6DB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A471-C840-4C17-88B6-0D7CF5A28746}" type="datetimeFigureOut">
              <a:rPr lang="es-ES" smtClean="0"/>
              <a:t>11/09/2024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9A866E-7EC1-6975-304F-0B30192B8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5BB1791-9CC4-94F0-98F4-54734BE5F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E2BC-D7CF-4260-A743-F4B79F0C88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840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2831820-A0FC-4EA0-6AB8-BD33A7259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A471-C840-4C17-88B6-0D7CF5A28746}" type="datetimeFigureOut">
              <a:rPr lang="es-ES" smtClean="0"/>
              <a:t>11/09/2024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58002F5-A8C5-90F6-22B3-6A401C78E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71410E4-031F-631E-7B00-290FD82EA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E2BC-D7CF-4260-A743-F4B79F0C88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1792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786C7B-BFD9-73CF-3DE1-CE42CC499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FC0AA4-49DF-E1E8-CBB3-5FC07F6E7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CF7E2-3294-E0EC-F611-E0F13825F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6E4C46A-907D-F257-2CAB-1D1F90A39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A471-C840-4C17-88B6-0D7CF5A28746}" type="datetimeFigureOut">
              <a:rPr lang="es-ES" smtClean="0"/>
              <a:t>11/09/2024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D8A3DE-77DC-5DDF-39C5-AF26435FB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763E64-7F55-9763-A790-23572741C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E2BC-D7CF-4260-A743-F4B79F0C88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6025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ABEFBE-4970-7B6F-355E-3E78AD754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17494BA-231E-5ADE-7789-B8F1199CEE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79A59BC-E083-BBAE-B1D7-14F5CB204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E1DD935-4DB7-6810-466F-3B53FA497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8A471-C840-4C17-88B6-0D7CF5A28746}" type="datetimeFigureOut">
              <a:rPr lang="es-ES" smtClean="0"/>
              <a:t>11/09/2024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631D22E-7F60-DE51-7161-2387D004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950562-E14A-2959-CBBB-4BAE4FC9F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E2BC-D7CF-4260-A743-F4B79F0C88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8605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842C8BB-97A1-3BF4-A6E4-03FF476A8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E2FCBF-C8C1-74FF-0FF9-7A78E839A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734F98-D05B-EC84-CE64-7F4031A608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8A471-C840-4C17-88B6-0D7CF5A28746}" type="datetimeFigureOut">
              <a:rPr lang="es-ES" smtClean="0"/>
              <a:t>11/09/2024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0B08D7-0112-C09C-B5DB-48AB29F648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2DFA25-6C09-5100-91D5-E343AB256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0E2BC-D7CF-4260-A743-F4B79F0C886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991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10851-3337-4BF6-BAE4-B6C38A3ABD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63267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s-ES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TEMA 2: </a:t>
            </a:r>
            <a:br>
              <a:rPr lang="es-ES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</a:br>
            <a:r>
              <a:rPr lang="es-ES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COMPONENTE PERSONAL Y LA RELACIÓN INTERPERSONAL </a:t>
            </a:r>
          </a:p>
        </p:txBody>
      </p:sp>
    </p:spTree>
    <p:extLst>
      <p:ext uri="{BB962C8B-B14F-4D97-AF65-F5344CB8AC3E}">
        <p14:creationId xmlns:p14="http://schemas.microsoft.com/office/powerpoint/2010/main" val="136252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AE63B0-808B-58CF-4B73-4D537B49A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VALORES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F2BB0D-3CC2-3000-5F33-83A19471E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Creencias duraderas y estables referidas a modos de existencia y comportamiento que son considerados deseables en la cultura del individuo, se desarrollan como consecuencia del aprendizaje, ayudan a mantener el equilibrio psicológico.</a:t>
            </a:r>
          </a:p>
        </p:txBody>
      </p:sp>
    </p:spTree>
    <p:extLst>
      <p:ext uri="{BB962C8B-B14F-4D97-AF65-F5344CB8AC3E}">
        <p14:creationId xmlns:p14="http://schemas.microsoft.com/office/powerpoint/2010/main" val="277952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4A9B86-816C-2332-1C6A-77B714079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Clasificación: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692D64-1220-7C75-DDA2-96CFB34BC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Terminales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: Creencias duraderas y estables referidas a modos de existencia y comportamiento que son considerados deseables en la cultura del individuo, se desarrollan como consecuencia del aprendizaje, ayudan a mantener el equilibrio psicológico.</a:t>
            </a:r>
          </a:p>
          <a:p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0783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0267A2-58A6-6B5F-BDBC-C2F6C4623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116" y="911225"/>
            <a:ext cx="10515600" cy="4351338"/>
          </a:xfrm>
        </p:spPr>
        <p:txBody>
          <a:bodyPr/>
          <a:lstStyle/>
          <a:p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Instrumentales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: incluyen el profesionalismo, la comunicación efectiva, el trabajo en equipo y la educación continua. Estos principios ayudan a lograr objetivos fundamentales como el bienestar y la calidad de vida del paciente.</a:t>
            </a:r>
          </a:p>
        </p:txBody>
      </p:sp>
    </p:spTree>
    <p:extLst>
      <p:ext uri="{BB962C8B-B14F-4D97-AF65-F5344CB8AC3E}">
        <p14:creationId xmlns:p14="http://schemas.microsoft.com/office/powerpoint/2010/main" val="2035288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FBF1EF-8D5E-82FC-36A7-DA1D0CD4D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AUTOCONCEPTO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1468C5-8689-CBC0-2BF2-2F7CE19BF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Es la percepción que una persona mantiene sobre sí misma formadas a través de la interpretación de la propia experiencia y del ambiente, siendo influenciadas especialmente por el </a:t>
            </a:r>
            <a:r>
              <a:rPr lang="es-ES" dirty="0" err="1">
                <a:solidFill>
                  <a:schemeClr val="accent1">
                    <a:lumMod val="50000"/>
                  </a:schemeClr>
                </a:solidFill>
              </a:rPr>
              <a:t>feedback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 de otras personas significativas. </a:t>
            </a:r>
          </a:p>
        </p:txBody>
      </p:sp>
    </p:spTree>
    <p:extLst>
      <p:ext uri="{BB962C8B-B14F-4D97-AF65-F5344CB8AC3E}">
        <p14:creationId xmlns:p14="http://schemas.microsoft.com/office/powerpoint/2010/main" val="2512997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64BBF5-3371-19E5-286E-763341C9E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AUTOIMAGEN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1684E4-C758-A032-D4D8-CB72EFB22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Se encuentra formada por </a:t>
            </a:r>
            <a:r>
              <a:rPr lang="es-ES" dirty="0" err="1">
                <a:solidFill>
                  <a:schemeClr val="accent1">
                    <a:lumMod val="50000"/>
                  </a:schemeClr>
                </a:solidFill>
              </a:rPr>
              <a:t>feedback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 respecto a nosotros como individuos como por informaciones derivadas de los roles que desempeñamos en nuestra interacción social. </a:t>
            </a:r>
          </a:p>
        </p:txBody>
      </p:sp>
    </p:spTree>
    <p:extLst>
      <p:ext uri="{BB962C8B-B14F-4D97-AF65-F5344CB8AC3E}">
        <p14:creationId xmlns:p14="http://schemas.microsoft.com/office/powerpoint/2010/main" val="1309037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FAA2BC-54CD-3873-C8FB-402EBE85F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AUTOESTIMA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C62B13-48BC-8595-766A-44C67C1E2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Es el sentimiento valorativo de nuestro ser, de nuestra manera de ser, del conjunto de rasgos corporales, mentales y espirituales que configuran nuestra personalidad. </a:t>
            </a:r>
          </a:p>
        </p:txBody>
      </p:sp>
    </p:spTree>
    <p:extLst>
      <p:ext uri="{BB962C8B-B14F-4D97-AF65-F5344CB8AC3E}">
        <p14:creationId xmlns:p14="http://schemas.microsoft.com/office/powerpoint/2010/main" val="3659994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37767C-74E2-1B3C-C1C7-9722882E9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LA ACTITUD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411B57-634B-6E53-5273-B125DC7D2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Constructo psicológico que nos puede ayudar a entender, predecir y modificar el comportamiento humano, son evaluaciones duraderas de un </a:t>
            </a:r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objeto-actitud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, evaluaciones que se almacenan en la memoria.</a:t>
            </a:r>
          </a:p>
          <a:p>
            <a:pPr marL="0" indent="0">
              <a:lnSpc>
                <a:spcPct val="100000"/>
              </a:lnSpc>
              <a:buNone/>
            </a:pP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Es una tendencia evaluativa.</a:t>
            </a:r>
          </a:p>
        </p:txBody>
      </p:sp>
    </p:spTree>
    <p:extLst>
      <p:ext uri="{BB962C8B-B14F-4D97-AF65-F5344CB8AC3E}">
        <p14:creationId xmlns:p14="http://schemas.microsoft.com/office/powerpoint/2010/main" val="3723153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AA9C6D-0FE4-AB36-BE30-F0983622D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¿Cómo se miden?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DF2667-D3C0-E1C9-9F70-E6C2BC9E4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Mediante dirección e intensidad; la actitud suele presentarse como un continuo que tiene en cuenta los aspectos anteriores. </a:t>
            </a:r>
          </a:p>
        </p:txBody>
      </p:sp>
    </p:spTree>
    <p:extLst>
      <p:ext uri="{BB962C8B-B14F-4D97-AF65-F5344CB8AC3E}">
        <p14:creationId xmlns:p14="http://schemas.microsoft.com/office/powerpoint/2010/main" val="2412552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ED6926-3304-B196-912B-78F7558C1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¿Cómo se manifiestan?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1044B2-A94E-3462-F649-36A540C8A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Se manifiesta a través de respuestas observables, que se han agrupado en tres categorías: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Cognitivas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: la evaluación positiva o negativa de un objeto se produce a través de pensamientos e ideas, designados como creencias.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Afectivas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: se refiere a los sentimientos de una persona respecto de un determinado objeto actitudinal.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Conductuales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: son las intenciones de conductas y acciones respecto al objeto actitudinal.</a:t>
            </a:r>
          </a:p>
        </p:txBody>
      </p:sp>
    </p:spTree>
    <p:extLst>
      <p:ext uri="{BB962C8B-B14F-4D97-AF65-F5344CB8AC3E}">
        <p14:creationId xmlns:p14="http://schemas.microsoft.com/office/powerpoint/2010/main" val="1897980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32A7F2-0255-2A68-CBA7-9FBD59B9F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Funciones: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C09B35-68A0-FF96-93F1-29096DCE1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Función expresiva de los valores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: las personas tienen la necesidad de expresar actitudes que reflejen sus propios valores.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 -</a:t>
            </a:r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Función instrumental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: las actitudes pueden ayudar a las personas a conseguir objetivos deseados o eludir los no deseados.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Función de conocimiento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: las actitudes permiten organizar los diferentes aspectos del mundo social.</a:t>
            </a:r>
          </a:p>
        </p:txBody>
      </p:sp>
    </p:spTree>
    <p:extLst>
      <p:ext uri="{BB962C8B-B14F-4D97-AF65-F5344CB8AC3E}">
        <p14:creationId xmlns:p14="http://schemas.microsoft.com/office/powerpoint/2010/main" val="1533741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50827B-1071-DE76-B0DE-892EABDC3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Formación: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015858-3BFF-CC4D-7A13-AAB9976CA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Las actitudes se forman de acuerdo con el principio de la armonía, siendo más fácil la organización de las actitudes que forman un todo coherente e internamente consistente, que la formación de actitudes que debido a su incongruencia provocan tensión y deseos de cambio.</a:t>
            </a:r>
          </a:p>
        </p:txBody>
      </p:sp>
    </p:spTree>
    <p:extLst>
      <p:ext uri="{BB962C8B-B14F-4D97-AF65-F5344CB8AC3E}">
        <p14:creationId xmlns:p14="http://schemas.microsoft.com/office/powerpoint/2010/main" val="3278114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4FA968-BA45-690A-72C2-ED6F7EFF5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Componentes: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EB3E28-22EF-2827-7C3A-D5986D7CA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-Elemento </a:t>
            </a:r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cognoscitivo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 (pensamiento).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-Elemento </a:t>
            </a:r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afectivo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 (sentimiento).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-Elemento </a:t>
            </a:r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conductual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 (conducto).</a:t>
            </a:r>
          </a:p>
        </p:txBody>
      </p:sp>
    </p:spTree>
    <p:extLst>
      <p:ext uri="{BB962C8B-B14F-4D97-AF65-F5344CB8AC3E}">
        <p14:creationId xmlns:p14="http://schemas.microsoft.com/office/powerpoint/2010/main" val="566710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99ED42-9C63-506C-AA53-E715F23B5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D6E557-1A8D-7E24-7920-22562B457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9607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CDE80B-B644-2367-3BFC-A8D92DC71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CREENCIAS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54A405-E403-1D8C-5A97-52E69B11E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Información integrada y estable que una persona posee sobre un sector de la realidad.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Creencias primitivas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: se desarrollan en la infancia y versan sobre el mundo social, las figuras de autoridad y el propio yo.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Creencias en la autoridad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: conjunto de creencias acerca de la naturaleza positiva o negativa de las figuras de autoridad.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es-ES" u="sng" dirty="0">
                <a:solidFill>
                  <a:schemeClr val="accent1">
                    <a:lumMod val="50000"/>
                  </a:schemeClr>
                </a:solidFill>
              </a:rPr>
              <a:t>Creencias derivadas y triviales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: las aceptamos como válidas porque derivan de fuentes de autoridad. </a:t>
            </a:r>
          </a:p>
        </p:txBody>
      </p:sp>
    </p:spTree>
    <p:extLst>
      <p:ext uri="{BB962C8B-B14F-4D97-AF65-F5344CB8AC3E}">
        <p14:creationId xmlns:p14="http://schemas.microsoft.com/office/powerpoint/2010/main" val="34667090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563</Words>
  <Application>Microsoft Office PowerPoint</Application>
  <PresentationFormat>Panorámica</PresentationFormat>
  <Paragraphs>38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de Office</vt:lpstr>
      <vt:lpstr>TEMA 2:  COMPONENTE PERSONAL Y LA RELACIÓN INTERPERSONAL </vt:lpstr>
      <vt:lpstr>LA ACTITUD </vt:lpstr>
      <vt:lpstr>¿Cómo se miden?</vt:lpstr>
      <vt:lpstr>¿Cómo se manifiestan?</vt:lpstr>
      <vt:lpstr>Funciones:</vt:lpstr>
      <vt:lpstr>Formación:</vt:lpstr>
      <vt:lpstr>Componentes:</vt:lpstr>
      <vt:lpstr>Presentación de PowerPoint</vt:lpstr>
      <vt:lpstr>CREENCIAS</vt:lpstr>
      <vt:lpstr>VALORES</vt:lpstr>
      <vt:lpstr>Clasificación:</vt:lpstr>
      <vt:lpstr>Presentación de PowerPoint</vt:lpstr>
      <vt:lpstr>AUTOCONCEPTO</vt:lpstr>
      <vt:lpstr>AUTOIMAGEN</vt:lpstr>
      <vt:lpstr>AUTOESTIMA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Cloti Merino Conejero</dc:creator>
  <cp:lastModifiedBy>Cloti Merino Conejero</cp:lastModifiedBy>
  <cp:revision>1</cp:revision>
  <dcterms:created xsi:type="dcterms:W3CDTF">2024-09-11T18:36:01Z</dcterms:created>
  <dcterms:modified xsi:type="dcterms:W3CDTF">2024-09-11T18:36:01Z</dcterms:modified>
</cp:coreProperties>
</file>